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5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6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BF82C-7F6B-48DE-AA03-E99B48006BCE}" type="datetimeFigureOut">
              <a:rPr lang="en-US" smtClean="0"/>
              <a:t>04-Mar-20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19C1A-BAF6-4E21-97F6-0260B7C8A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58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 slide is the topic and presenter’s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57AA4-6FC5-4E7D-AA37-1C0A999B44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68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about strategies that EPR have in place, have you identified one? Or this is purely theory based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57AA4-6FC5-4E7D-AA37-1C0A999B44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65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19C1A-BAF6-4E21-97F6-0260B7C8A0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6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57AA4-6FC5-4E7D-AA37-1C0A999B44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33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34C6-DA1A-41C9-9D38-779AF79664F4}" type="datetimeFigureOut">
              <a:rPr lang="en-US" smtClean="0"/>
              <a:t>04-Mar-20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B31A-EE7C-442F-A8FE-E9B94F34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9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34C6-DA1A-41C9-9D38-779AF79664F4}" type="datetimeFigureOut">
              <a:rPr lang="en-US" smtClean="0"/>
              <a:t>04-Mar-20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B31A-EE7C-442F-A8FE-E9B94F34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34C6-DA1A-41C9-9D38-779AF79664F4}" type="datetimeFigureOut">
              <a:rPr lang="en-US" smtClean="0"/>
              <a:t>04-Mar-20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B31A-EE7C-442F-A8FE-E9B94F34631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4833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34C6-DA1A-41C9-9D38-779AF79664F4}" type="datetimeFigureOut">
              <a:rPr lang="en-US" smtClean="0"/>
              <a:t>04-Mar-20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B31A-EE7C-442F-A8FE-E9B94F34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34C6-DA1A-41C9-9D38-779AF79664F4}" type="datetimeFigureOut">
              <a:rPr lang="en-US" smtClean="0"/>
              <a:t>04-Mar-20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B31A-EE7C-442F-A8FE-E9B94F34631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1554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34C6-DA1A-41C9-9D38-779AF79664F4}" type="datetimeFigureOut">
              <a:rPr lang="en-US" smtClean="0"/>
              <a:t>04-Mar-20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B31A-EE7C-442F-A8FE-E9B94F34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76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34C6-DA1A-41C9-9D38-779AF79664F4}" type="datetimeFigureOut">
              <a:rPr lang="en-US" smtClean="0"/>
              <a:t>04-Mar-20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B31A-EE7C-442F-A8FE-E9B94F34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85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34C6-DA1A-41C9-9D38-779AF79664F4}" type="datetimeFigureOut">
              <a:rPr lang="en-US" smtClean="0"/>
              <a:t>04-Mar-20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B31A-EE7C-442F-A8FE-E9B94F34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2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34C6-DA1A-41C9-9D38-779AF79664F4}" type="datetimeFigureOut">
              <a:rPr lang="en-US" smtClean="0"/>
              <a:t>04-Mar-20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B31A-EE7C-442F-A8FE-E9B94F34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1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34C6-DA1A-41C9-9D38-779AF79664F4}" type="datetimeFigureOut">
              <a:rPr lang="en-US" smtClean="0"/>
              <a:t>04-Mar-20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B31A-EE7C-442F-A8FE-E9B94F34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7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34C6-DA1A-41C9-9D38-779AF79664F4}" type="datetimeFigureOut">
              <a:rPr lang="en-US" smtClean="0"/>
              <a:t>04-Mar-20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B31A-EE7C-442F-A8FE-E9B94F34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2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34C6-DA1A-41C9-9D38-779AF79664F4}" type="datetimeFigureOut">
              <a:rPr lang="en-US" smtClean="0"/>
              <a:t>04-Mar-20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B31A-EE7C-442F-A8FE-E9B94F34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5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34C6-DA1A-41C9-9D38-779AF79664F4}" type="datetimeFigureOut">
              <a:rPr lang="en-US" smtClean="0"/>
              <a:t>04-Mar-20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B31A-EE7C-442F-A8FE-E9B94F34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7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34C6-DA1A-41C9-9D38-779AF79664F4}" type="datetimeFigureOut">
              <a:rPr lang="en-US" smtClean="0"/>
              <a:t>04-Mar-20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B31A-EE7C-442F-A8FE-E9B94F34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0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34C6-DA1A-41C9-9D38-779AF79664F4}" type="datetimeFigureOut">
              <a:rPr lang="en-US" smtClean="0"/>
              <a:t>04-Mar-20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B31A-EE7C-442F-A8FE-E9B94F34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34C6-DA1A-41C9-9D38-779AF79664F4}" type="datetimeFigureOut">
              <a:rPr lang="en-US" smtClean="0"/>
              <a:t>04-Mar-20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B31A-EE7C-442F-A8FE-E9B94F34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2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C34C6-DA1A-41C9-9D38-779AF79664F4}" type="datetimeFigureOut">
              <a:rPr lang="en-US" smtClean="0"/>
              <a:t>04-Mar-20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B5B31A-EE7C-442F-A8FE-E9B94F34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2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3429B99-444C-45ED-83DB-702DC3759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851" y="281571"/>
            <a:ext cx="10753969" cy="604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88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4063" y="423745"/>
            <a:ext cx="9823938" cy="136285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EPR Strategies: Challenges, Opportunities and Resource Mobilization in Developing Countries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5109" y="1962440"/>
            <a:ext cx="9823938" cy="994879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Extended Producer Responsibility places the manufacturers at the heart of managing the end-of-life products</a:t>
            </a: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184032" y="3959099"/>
            <a:ext cx="3002973" cy="17263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Government: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Laws and Regulations 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Oversight bodies (e.g. NEMA)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Revenue collection</a:t>
            </a:r>
          </a:p>
          <a:p>
            <a:pPr algn="ctr"/>
            <a:endParaRPr lang="en-US" dirty="0"/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64954" y="3623733"/>
            <a:ext cx="4503047" cy="26867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Producers and Manufacturers of EEE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Execute buy-back initiatives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Facilitate recycling of e-waste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Pay government levies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Establish and maintain recycling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Adopt and maintain environmentally friendly production techniques</a:t>
            </a:r>
          </a:p>
          <a:p>
            <a:pPr algn="ctr"/>
            <a:endParaRPr lang="en-US" b="1" dirty="0"/>
          </a:p>
        </p:txBody>
      </p:sp>
      <p:sp>
        <p:nvSpPr>
          <p:cNvPr id="8" name="Right Arrow 7"/>
          <p:cNvSpPr/>
          <p:nvPr/>
        </p:nvSpPr>
        <p:spPr>
          <a:xfrm>
            <a:off x="4187005" y="4515557"/>
            <a:ext cx="1977949" cy="5035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21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489B1B40-004C-45A2-84B2-5C3479D38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802" y="235318"/>
            <a:ext cx="5307198" cy="1480940"/>
          </a:xfrm>
        </p:spPr>
        <p:txBody>
          <a:bodyPr anchor="ctr">
            <a:normAutofit fontScale="90000"/>
          </a:bodyPr>
          <a:lstStyle/>
          <a:p>
            <a:r>
              <a:rPr lang="en-US" sz="3700" b="1" dirty="0">
                <a:solidFill>
                  <a:schemeClr val="tx1"/>
                </a:solidFill>
              </a:rPr>
              <a:t>Effective Extended Producer Responsibility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5D9BFB-E456-4F7A-B42D-F66DCDAD9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 fontScale="92500"/>
          </a:bodyPr>
          <a:lstStyle/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Providing a check-list of qualifications by producers to benefit from subsidized advertisement </a:t>
            </a: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Collaboration with the media to enhance awareness and promote buy-back initiatives</a:t>
            </a: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Creation of interaction lines between producers, marketers and collectors and leading user institutions</a:t>
            </a: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Active participation of producers in the creation of EPR implementation strategies</a:t>
            </a:r>
          </a:p>
          <a:p>
            <a:endParaRPr lang="en-US" sz="2000" dirty="0"/>
          </a:p>
        </p:txBody>
      </p:sp>
      <p:pic>
        <p:nvPicPr>
          <p:cNvPr id="5122" name="Picture 2" descr="Brand Owner E-Retailer&#10;Importer others&#10;Producer&#10;Consumer Refurbisher&#10;Reuse&#10;Secondary&#10;Consumer&#10;Producer&#10;Take Back,&#10;Collecti...">
            <a:extLst>
              <a:ext uri="{FF2B5EF4-FFF2-40B4-BE49-F238E27FC236}">
                <a16:creationId xmlns:a16="http://schemas.microsoft.com/office/drawing/2014/main" xmlns="" id="{2FA206FF-4882-4F3F-9179-8239964DA9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1" r="13990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6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2A770B-5211-437A-9432-CD5C6E81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74" y="1"/>
            <a:ext cx="8707901" cy="192727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EPR Strategies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44A619C3-FAC4-4AC1-89FF-07F8B74AB8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11015" y="787791"/>
            <a:ext cx="9284677" cy="524724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238050" tIns="0" rIns="0" bIns="0" numCol="1" anchorCtr="0" compatLnSpc="1">
            <a:prstTxWarp prst="textNoShape">
              <a:avLst/>
            </a:prstTxWarp>
            <a:normAutofit/>
          </a:bodyPr>
          <a:lstStyle/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E-waste management funding model that compensates producers for spearheading take-back initiatives</a:t>
            </a:r>
            <a:endParaRPr kumimoji="0" lang="en-US" altLang="en-US" sz="2200" i="0" u="none" strike="noStrike" cap="none" normalizeH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 additional funds for recycling programs at the collection level through revolving cooperative</a:t>
            </a:r>
            <a:r>
              <a:rPr kumimoji="0" lang="en-US" altLang="en-US" sz="220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outfits </a:t>
            </a:r>
            <a:endParaRPr kumimoji="0" lang="en-US" altLang="en-US" sz="22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Creation of collection</a:t>
            </a:r>
            <a:r>
              <a:rPr kumimoji="0" lang="en-US" altLang="en-US" sz="220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200" i="0" u="none" strike="noStrike" cap="none" normalizeH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kumimoji="0" lang="en-US" altLang="en-US" sz="220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at institutions of higher learning and leading EEE resellers </a:t>
            </a:r>
            <a:r>
              <a:rPr kumimoji="0" lang="en-US" altLang="en-US" sz="220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direct link to producers</a:t>
            </a: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en-US" altLang="en-US" sz="2200" baseline="0" dirty="0">
                <a:latin typeface="Arial" panose="020B0604020202020204" pitchFamily="34" charset="0"/>
                <a:cs typeface="Arial" panose="020B0604020202020204" pitchFamily="34" charset="0"/>
              </a:rPr>
              <a:t>Devise a national environmental-safety fund to which consumers, collectors and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recyclers will contribute to enhance government participation in offering oversight role </a:t>
            </a:r>
            <a:endParaRPr kumimoji="0" lang="en-US" altLang="en-US" sz="22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545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4470400" y="2936240"/>
            <a:ext cx="2926080" cy="1574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FUNDING POOL FOR EFFECTIVE EPR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STRATEGIES</a:t>
            </a:r>
          </a:p>
        </p:txBody>
      </p:sp>
      <p:sp>
        <p:nvSpPr>
          <p:cNvPr id="3" name="Frame 2"/>
          <p:cNvSpPr/>
          <p:nvPr/>
        </p:nvSpPr>
        <p:spPr>
          <a:xfrm>
            <a:off x="1501421" y="1483359"/>
            <a:ext cx="1998135" cy="1124373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Newspaper Printing firms</a:t>
            </a:r>
          </a:p>
        </p:txBody>
      </p:sp>
      <p:sp>
        <p:nvSpPr>
          <p:cNvPr id="4" name="Frame 3"/>
          <p:cNvSpPr/>
          <p:nvPr/>
        </p:nvSpPr>
        <p:spPr>
          <a:xfrm>
            <a:off x="4998720" y="536448"/>
            <a:ext cx="2133600" cy="1473199"/>
          </a:xfrm>
          <a:prstGeom prst="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Television Station firms</a:t>
            </a:r>
          </a:p>
        </p:txBody>
      </p:sp>
      <p:sp>
        <p:nvSpPr>
          <p:cNvPr id="5" name="Frame 4"/>
          <p:cNvSpPr/>
          <p:nvPr/>
        </p:nvSpPr>
        <p:spPr>
          <a:xfrm>
            <a:off x="8997762" y="1571928"/>
            <a:ext cx="2042771" cy="1162599"/>
          </a:xfrm>
          <a:prstGeom prst="fram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Radio Station firms</a:t>
            </a:r>
          </a:p>
        </p:txBody>
      </p:sp>
      <p:sp>
        <p:nvSpPr>
          <p:cNvPr id="6" name="Frame 5"/>
          <p:cNvSpPr/>
          <p:nvPr/>
        </p:nvSpPr>
        <p:spPr>
          <a:xfrm>
            <a:off x="1455577" y="4635218"/>
            <a:ext cx="2043980" cy="1076960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Recyclers</a:t>
            </a:r>
          </a:p>
        </p:txBody>
      </p:sp>
      <p:sp>
        <p:nvSpPr>
          <p:cNvPr id="7" name="Frame 6"/>
          <p:cNvSpPr/>
          <p:nvPr/>
        </p:nvSpPr>
        <p:spPr>
          <a:xfrm>
            <a:off x="4620768" y="5437633"/>
            <a:ext cx="3291840" cy="1219200"/>
          </a:xfrm>
          <a:prstGeom prst="fram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Government</a:t>
            </a:r>
          </a:p>
        </p:txBody>
      </p:sp>
      <p:sp>
        <p:nvSpPr>
          <p:cNvPr id="8" name="Frame 7"/>
          <p:cNvSpPr/>
          <p:nvPr/>
        </p:nvSpPr>
        <p:spPr>
          <a:xfrm>
            <a:off x="8997762" y="4635219"/>
            <a:ext cx="2042771" cy="1076960"/>
          </a:xfrm>
          <a:prstGeom prst="fram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Marketers of EEE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5180" y="156647"/>
            <a:ext cx="4123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                                 Cost-spreading options</a:t>
            </a:r>
          </a:p>
        </p:txBody>
      </p:sp>
      <p:sp>
        <p:nvSpPr>
          <p:cNvPr id="9" name="Curved Right Arrow 8"/>
          <p:cNvSpPr/>
          <p:nvPr/>
        </p:nvSpPr>
        <p:spPr>
          <a:xfrm>
            <a:off x="532833" y="1999656"/>
            <a:ext cx="878277" cy="32271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>
            <a:off x="11201400" y="2009646"/>
            <a:ext cx="731520" cy="321710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ent-Up Arrow 14"/>
          <p:cNvSpPr/>
          <p:nvPr/>
        </p:nvSpPr>
        <p:spPr>
          <a:xfrm rot="10800000">
            <a:off x="1949822" y="638908"/>
            <a:ext cx="2906357" cy="81366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Bent Arrow 16"/>
          <p:cNvSpPr/>
          <p:nvPr/>
        </p:nvSpPr>
        <p:spPr>
          <a:xfrm rot="5400000">
            <a:off x="8342076" y="-534358"/>
            <a:ext cx="933021" cy="327955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 rot="20276268">
            <a:off x="3536387" y="4353492"/>
            <a:ext cx="939736" cy="4569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6231498">
            <a:off x="8004384" y="3842083"/>
            <a:ext cx="424900" cy="14122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5881328" y="4511040"/>
            <a:ext cx="513890" cy="92659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96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98C3D3-69B3-4986-92AE-407B24DA7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606" y="380540"/>
            <a:ext cx="5700845" cy="70267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facing EPR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1C34D4-56D8-4E34-A05B-E549F5189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951" y="1083219"/>
            <a:ext cx="6494938" cy="476891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Lack of funding for implementing identified strategies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Government-focused strategic interventions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Limited public knowledge of e-waste as an environmental hazard coupled with risky informal e-waste collection and recycling sector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Lack of Capacity building and awareness by producers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Financial insecurity by Producers  (profit loss exposure)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Lack of inter-stakeholder financial models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Inadequate collaborations with leading consumers of EEE e.g. Universities, Media houses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Recycling of used EEE from developed to developing countries</a:t>
            </a:r>
          </a:p>
          <a:p>
            <a:pPr>
              <a:lnSpc>
                <a:spcPct val="90000"/>
              </a:lnSpc>
            </a:pPr>
            <a:endParaRPr lang="en-US" sz="1500" dirty="0"/>
          </a:p>
        </p:txBody>
      </p:sp>
      <p:pic>
        <p:nvPicPr>
          <p:cNvPr id="4" name="Picture 3" descr="A cluttered room&#10;&#10;Description automatically generated"/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13702" r="-1" b="-1"/>
          <a:stretch/>
        </p:blipFill>
        <p:spPr>
          <a:xfrm>
            <a:off x="509136" y="10"/>
            <a:ext cx="3517876" cy="2282808"/>
          </a:xfrm>
          <a:custGeom>
            <a:avLst/>
            <a:gdLst/>
            <a:ahLst/>
            <a:cxnLst/>
            <a:rect l="l" t="t" r="r" b="b"/>
            <a:pathLst>
              <a:path w="3517876" h="2282818">
                <a:moveTo>
                  <a:pt x="339471" y="0"/>
                </a:moveTo>
                <a:lnTo>
                  <a:pt x="3517876" y="0"/>
                </a:lnTo>
                <a:lnTo>
                  <a:pt x="3471247" y="312174"/>
                </a:lnTo>
                <a:lnTo>
                  <a:pt x="3471133" y="312174"/>
                </a:lnTo>
                <a:lnTo>
                  <a:pt x="3176778" y="2282818"/>
                </a:lnTo>
                <a:lnTo>
                  <a:pt x="0" y="2282818"/>
                </a:lnTo>
                <a:close/>
              </a:path>
            </a:pathLst>
          </a:custGeom>
        </p:spPr>
      </p:pic>
      <p:pic>
        <p:nvPicPr>
          <p:cNvPr id="10" name="Picture 9" descr="A person sitting at a desk&#10;&#10;Description automatically generated"/>
          <p:cNvPicPr>
            <a:picLocks noChangeAspect="1"/>
          </p:cNvPicPr>
          <p:nvPr/>
        </p:nvPicPr>
        <p:blipFill rotWithShape="1">
          <a:blip r:embed="rId4">
            <a:alphaModFix/>
          </a:blip>
          <a:srcRect l="25072" r="17942" b="-1"/>
          <a:stretch/>
        </p:blipFill>
        <p:spPr>
          <a:xfrm>
            <a:off x="169666" y="2289183"/>
            <a:ext cx="3514822" cy="2273270"/>
          </a:xfrm>
          <a:custGeom>
            <a:avLst/>
            <a:gdLst/>
            <a:ahLst/>
            <a:cxnLst/>
            <a:rect l="l" t="t" r="r" b="b"/>
            <a:pathLst>
              <a:path w="3514822" h="2273270">
                <a:moveTo>
                  <a:pt x="338051" y="0"/>
                </a:moveTo>
                <a:lnTo>
                  <a:pt x="3514822" y="0"/>
                </a:lnTo>
                <a:lnTo>
                  <a:pt x="3175264" y="2273270"/>
                </a:lnTo>
                <a:lnTo>
                  <a:pt x="0" y="2273270"/>
                </a:lnTo>
                <a:close/>
              </a:path>
            </a:pathLst>
          </a:custGeom>
        </p:spPr>
      </p:pic>
      <p:pic>
        <p:nvPicPr>
          <p:cNvPr id="8" name="Picture 7" descr="A close up of a rock&#10;&#10;Description automatically generated"/>
          <p:cNvPicPr>
            <a:picLocks noChangeAspect="1"/>
          </p:cNvPicPr>
          <p:nvPr/>
        </p:nvPicPr>
        <p:blipFill rotWithShape="1">
          <a:blip r:embed="rId5">
            <a:alphaModFix/>
          </a:blip>
          <a:srcRect t="943" r="1" b="7854"/>
          <a:stretch/>
        </p:blipFill>
        <p:spPr>
          <a:xfrm>
            <a:off x="-10633" y="4565636"/>
            <a:ext cx="3355563" cy="2292364"/>
          </a:xfrm>
          <a:custGeom>
            <a:avLst/>
            <a:gdLst/>
            <a:ahLst/>
            <a:cxnLst/>
            <a:rect l="l" t="t" r="r" b="b"/>
            <a:pathLst>
              <a:path w="3355563" h="2292364">
                <a:moveTo>
                  <a:pt x="180299" y="0"/>
                </a:moveTo>
                <a:lnTo>
                  <a:pt x="3355563" y="0"/>
                </a:lnTo>
                <a:lnTo>
                  <a:pt x="3013153" y="2292364"/>
                </a:lnTo>
                <a:lnTo>
                  <a:pt x="0" y="2292364"/>
                </a:lnTo>
                <a:lnTo>
                  <a:pt x="0" y="1212444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9261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F8459D-597A-4E35-836E-7E903EB6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6" y="1"/>
            <a:ext cx="5033889" cy="103749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Of EPR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5FAE53-0A85-4DFF-A9ED-E0D80EDD7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93" y="1325562"/>
            <a:ext cx="11318630" cy="5233281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Providing a check-list of qualifications by producers to benefit from tax-free advertisement in local media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Introducing regulations that place a demand on media houses, both electronic and print, to run awareness campaigns in collaboration with producers with the aim of encouraging buy-back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safe-recycling options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Rewarding compliant primary and secondary producers of EEE for engaging in e-waste environmental through annual national environmental champion awards.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Recognition and sensitization of e-waste management as a profitable business venture through creation of e-waste co-operative societies to martial grass-root involvement while inspiring profitability and safety</a:t>
            </a:r>
          </a:p>
        </p:txBody>
      </p:sp>
    </p:spTree>
    <p:extLst>
      <p:ext uri="{BB962C8B-B14F-4D97-AF65-F5344CB8AC3E}">
        <p14:creationId xmlns:p14="http://schemas.microsoft.com/office/powerpoint/2010/main" val="4167415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39788" y="1"/>
            <a:ext cx="3932237" cy="632177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Plan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203200" y="632178"/>
            <a:ext cx="5504035" cy="6214534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Engage producers actively in the making of strategic plans for e-waste management to reduce resistance in implementation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Create mechanisms for producers to empower collectors of e-waste as change agents and cascade basic user information to be disseminated at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grassroot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levels through cooperative-like formations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Creation of multi-level collection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at Universities (e.g. Maseno University, Multi-Media University and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Jomo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Kenyatta University of Agriculture and Technology) leading resellers (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Safaricom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Ltd, Airtel-Telkom Ltd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 with incentives to motivate participation and regulation by NEMA for compliance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Introduction of trainers to sensitize EEE consumers on benefits of buy-back initiatives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Collaboration with leading media houses to promote public awareness</a:t>
            </a:r>
          </a:p>
        </p:txBody>
      </p:sp>
      <p:pic>
        <p:nvPicPr>
          <p:cNvPr id="23" name="Picture Placeholder 22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0520" b="10520"/>
          <a:stretch>
            <a:fillRect/>
          </a:stretch>
        </p:blipFill>
        <p:spPr>
          <a:xfrm>
            <a:off x="8998655" y="1851378"/>
            <a:ext cx="3193345" cy="214735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4264" y="1851379"/>
            <a:ext cx="3224389" cy="280529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1294" y="4656668"/>
            <a:ext cx="3015544" cy="22013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65681" y="3998737"/>
            <a:ext cx="2935111" cy="12287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98654" y="5227462"/>
            <a:ext cx="3069167" cy="161925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00352" y="-370448"/>
            <a:ext cx="3193345" cy="2182747"/>
          </a:xfrm>
          <a:prstGeom prst="rect">
            <a:avLst/>
          </a:prstGeom>
        </p:spPr>
      </p:pic>
      <p:pic>
        <p:nvPicPr>
          <p:cNvPr id="1026" name="Picture 2" descr="Image result for communication authority logo">
            <a:extLst>
              <a:ext uri="{FF2B5EF4-FFF2-40B4-BE49-F238E27FC236}">
                <a16:creationId xmlns:a16="http://schemas.microsoft.com/office/drawing/2014/main" xmlns="" id="{2D62F6BB-491A-40CE-B46D-970481940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907" y="0"/>
            <a:ext cx="2144225" cy="1851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6826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531</Words>
  <Application>Microsoft Office PowerPoint</Application>
  <PresentationFormat>Widescreen</PresentationFormat>
  <Paragraphs>64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Trebuchet MS</vt:lpstr>
      <vt:lpstr>Wingdings</vt:lpstr>
      <vt:lpstr>Wingdings 3</vt:lpstr>
      <vt:lpstr>Facet</vt:lpstr>
      <vt:lpstr>PowerPoint Presentation</vt:lpstr>
      <vt:lpstr>Effective EPR Strategies: Challenges, Opportunities and Resource Mobilization in Developing Countries</vt:lpstr>
      <vt:lpstr>Effective Extended Producer Responsibility</vt:lpstr>
      <vt:lpstr>Effective EPR Strategies</vt:lpstr>
      <vt:lpstr>PowerPoint Presentation</vt:lpstr>
      <vt:lpstr>Challenges facing EPR</vt:lpstr>
      <vt:lpstr>Opportunities Of EPR</vt:lpstr>
      <vt:lpstr>Action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Obiero</dc:creator>
  <cp:lastModifiedBy>Caleb</cp:lastModifiedBy>
  <cp:revision>3</cp:revision>
  <dcterms:created xsi:type="dcterms:W3CDTF">2020-03-04T12:59:59Z</dcterms:created>
  <dcterms:modified xsi:type="dcterms:W3CDTF">2020-03-04T13:55:45Z</dcterms:modified>
</cp:coreProperties>
</file>